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6"/>
  </p:notesMasterIdLst>
  <p:sldIdLst>
    <p:sldId id="304" r:id="rId2"/>
    <p:sldId id="256" r:id="rId3"/>
    <p:sldId id="305" r:id="rId4"/>
    <p:sldId id="311" r:id="rId5"/>
    <p:sldId id="257" r:id="rId6"/>
    <p:sldId id="258" r:id="rId7"/>
    <p:sldId id="307" r:id="rId8"/>
    <p:sldId id="267" r:id="rId9"/>
    <p:sldId id="313" r:id="rId10"/>
    <p:sldId id="260" r:id="rId11"/>
    <p:sldId id="273" r:id="rId12"/>
    <p:sldId id="268" r:id="rId13"/>
    <p:sldId id="269" r:id="rId14"/>
    <p:sldId id="270" r:id="rId15"/>
    <p:sldId id="265" r:id="rId16"/>
    <p:sldId id="266" r:id="rId17"/>
    <p:sldId id="310" r:id="rId18"/>
    <p:sldId id="275" r:id="rId19"/>
    <p:sldId id="308" r:id="rId20"/>
    <p:sldId id="276" r:id="rId21"/>
    <p:sldId id="277" r:id="rId22"/>
    <p:sldId id="309" r:id="rId23"/>
    <p:sldId id="312"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96" autoAdjust="0"/>
    <p:restoredTop sz="94660"/>
  </p:normalViewPr>
  <p:slideViewPr>
    <p:cSldViewPr>
      <p:cViewPr varScale="1">
        <p:scale>
          <a:sx n="82" d="100"/>
          <a:sy n="82" d="100"/>
        </p:scale>
        <p:origin x="1397"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C61D4-E425-469D-9B48-1C236EB96BAC}" type="datetimeFigureOut">
              <a:rPr lang="en-US" smtClean="0"/>
              <a:pPr/>
              <a:t>10/13/2019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839C9A-579B-4AE7-8308-33FB1ABF9C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839C9A-579B-4AE7-8308-33FB1ABF9CB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99AE1A6-5F91-4257-B007-DED4DCD8A841}" type="datetimeFigureOut">
              <a:rPr lang="en-US" smtClean="0"/>
              <a:pPr/>
              <a:t>10/13/2019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CABB707-5312-4C0B-A9D6-92BA5BEB316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9AE1A6-5F91-4257-B007-DED4DCD8A841}" type="datetimeFigureOut">
              <a:rPr lang="en-US" smtClean="0"/>
              <a:pPr/>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BB707-5312-4C0B-A9D6-92BA5BEB31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9AE1A6-5F91-4257-B007-DED4DCD8A841}" type="datetimeFigureOut">
              <a:rPr lang="en-US" smtClean="0"/>
              <a:pPr/>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BB707-5312-4C0B-A9D6-92BA5BEB31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99AE1A6-5F91-4257-B007-DED4DCD8A841}" type="datetimeFigureOut">
              <a:rPr lang="en-US" smtClean="0"/>
              <a:pPr/>
              <a:t>10/13/2019</a:t>
            </a:fld>
            <a:endParaRPr lang="en-US"/>
          </a:p>
        </p:txBody>
      </p:sp>
      <p:sp>
        <p:nvSpPr>
          <p:cNvPr id="9" name="Slide Number Placeholder 8"/>
          <p:cNvSpPr>
            <a:spLocks noGrp="1"/>
          </p:cNvSpPr>
          <p:nvPr>
            <p:ph type="sldNum" sz="quarter" idx="15"/>
          </p:nvPr>
        </p:nvSpPr>
        <p:spPr/>
        <p:txBody>
          <a:bodyPr rtlCol="0"/>
          <a:lstStyle/>
          <a:p>
            <a:fld id="{4CABB707-5312-4C0B-A9D6-92BA5BEB316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99AE1A6-5F91-4257-B007-DED4DCD8A841}" type="datetimeFigureOut">
              <a:rPr lang="en-US" smtClean="0"/>
              <a:pPr/>
              <a:t>10/13/2019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CABB707-5312-4C0B-A9D6-92BA5BEB316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99AE1A6-5F91-4257-B007-DED4DCD8A841}" type="datetimeFigureOut">
              <a:rPr lang="en-US" smtClean="0"/>
              <a:pPr/>
              <a:t>10/13/2019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BB707-5312-4C0B-A9D6-92BA5BEB316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199AE1A6-5F91-4257-B007-DED4DCD8A841}" type="datetimeFigureOut">
              <a:rPr lang="en-US" smtClean="0"/>
              <a:pPr/>
              <a:t>10/13/2019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ABB707-5312-4C0B-A9D6-92BA5BEB316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99AE1A6-5F91-4257-B007-DED4DCD8A841}" type="datetimeFigureOut">
              <a:rPr lang="en-US" smtClean="0"/>
              <a:pPr/>
              <a:t>10/13/2019</a:t>
            </a:fld>
            <a:endParaRPr lang="en-US"/>
          </a:p>
        </p:txBody>
      </p:sp>
      <p:sp>
        <p:nvSpPr>
          <p:cNvPr id="7" name="Slide Number Placeholder 6"/>
          <p:cNvSpPr>
            <a:spLocks noGrp="1"/>
          </p:cNvSpPr>
          <p:nvPr>
            <p:ph type="sldNum" sz="quarter" idx="11"/>
          </p:nvPr>
        </p:nvSpPr>
        <p:spPr/>
        <p:txBody>
          <a:bodyPr rtlCol="0"/>
          <a:lstStyle/>
          <a:p>
            <a:fld id="{4CABB707-5312-4C0B-A9D6-92BA5BEB316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AE1A6-5F91-4257-B007-DED4DCD8A841}" type="datetimeFigureOut">
              <a:rPr lang="en-US" smtClean="0"/>
              <a:pPr/>
              <a:t>10/13/2019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ABB707-5312-4C0B-A9D6-92BA5BEB31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199AE1A6-5F91-4257-B007-DED4DCD8A841}" type="datetimeFigureOut">
              <a:rPr lang="en-US" smtClean="0"/>
              <a:pPr/>
              <a:t>10/13/2019</a:t>
            </a:fld>
            <a:endParaRPr lang="en-US"/>
          </a:p>
        </p:txBody>
      </p:sp>
      <p:sp>
        <p:nvSpPr>
          <p:cNvPr id="22" name="Slide Number Placeholder 21"/>
          <p:cNvSpPr>
            <a:spLocks noGrp="1"/>
          </p:cNvSpPr>
          <p:nvPr>
            <p:ph type="sldNum" sz="quarter" idx="15"/>
          </p:nvPr>
        </p:nvSpPr>
        <p:spPr/>
        <p:txBody>
          <a:bodyPr rtlCol="0"/>
          <a:lstStyle/>
          <a:p>
            <a:fld id="{4CABB707-5312-4C0B-A9D6-92BA5BEB316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99AE1A6-5F91-4257-B007-DED4DCD8A841}" type="datetimeFigureOut">
              <a:rPr lang="en-US" smtClean="0"/>
              <a:pPr/>
              <a:t>10/13/2019</a:t>
            </a:fld>
            <a:endParaRPr lang="en-US"/>
          </a:p>
        </p:txBody>
      </p:sp>
      <p:sp>
        <p:nvSpPr>
          <p:cNvPr id="18" name="Slide Number Placeholder 17"/>
          <p:cNvSpPr>
            <a:spLocks noGrp="1"/>
          </p:cNvSpPr>
          <p:nvPr>
            <p:ph type="sldNum" sz="quarter" idx="11"/>
          </p:nvPr>
        </p:nvSpPr>
        <p:spPr/>
        <p:txBody>
          <a:bodyPr rtlCol="0"/>
          <a:lstStyle/>
          <a:p>
            <a:fld id="{4CABB707-5312-4C0B-A9D6-92BA5BEB316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99AE1A6-5F91-4257-B007-DED4DCD8A841}" type="datetimeFigureOut">
              <a:rPr lang="en-US" smtClean="0"/>
              <a:pPr/>
              <a:t>10/13/2019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CABB707-5312-4C0B-A9D6-92BA5BEB31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02E3B-E0C0-4868-927D-963B0AB94E5C}"/>
              </a:ext>
            </a:extLst>
          </p:cNvPr>
          <p:cNvSpPr>
            <a:spLocks noGrp="1"/>
          </p:cNvSpPr>
          <p:nvPr>
            <p:ph type="ctrTitle"/>
          </p:nvPr>
        </p:nvSpPr>
        <p:spPr>
          <a:xfrm>
            <a:off x="2286000" y="762000"/>
            <a:ext cx="6172200" cy="1828800"/>
          </a:xfrm>
        </p:spPr>
        <p:txBody>
          <a:bodyPr>
            <a:normAutofit fontScale="90000"/>
          </a:bodyPr>
          <a:lstStyle/>
          <a:p>
            <a:br>
              <a:rPr lang="en-US" dirty="0"/>
            </a:br>
            <a:br>
              <a:rPr lang="en-US" dirty="0"/>
            </a:br>
            <a:br>
              <a:rPr lang="en-US" dirty="0"/>
            </a:br>
            <a:r>
              <a:rPr lang="en-US" dirty="0"/>
              <a:t>From shaikh kausar</a:t>
            </a:r>
            <a:br>
              <a:rPr lang="en-US" dirty="0"/>
            </a:br>
            <a:r>
              <a:rPr lang="en-US" dirty="0"/>
              <a:t>class : fybms </a:t>
            </a:r>
            <a:br>
              <a:rPr lang="en-US" dirty="0"/>
            </a:br>
            <a:r>
              <a:rPr lang="en-US" dirty="0"/>
              <a:t>sub :  foundation of human skills </a:t>
            </a:r>
            <a:br>
              <a:rPr lang="en-US" dirty="0"/>
            </a:br>
            <a:r>
              <a:rPr lang="en-US" dirty="0"/>
              <a:t>unit 4</a:t>
            </a:r>
            <a:br>
              <a:rPr lang="en-US" dirty="0"/>
            </a:br>
            <a:endParaRPr lang="en-IN" dirty="0"/>
          </a:p>
        </p:txBody>
      </p:sp>
      <p:sp>
        <p:nvSpPr>
          <p:cNvPr id="3" name="Subtitle 2">
            <a:extLst>
              <a:ext uri="{FF2B5EF4-FFF2-40B4-BE49-F238E27FC236}">
                <a16:creationId xmlns:a16="http://schemas.microsoft.com/office/drawing/2014/main" id="{48551C5C-3F8E-40FA-A370-DDE3EAA85EDB}"/>
              </a:ext>
            </a:extLst>
          </p:cNvPr>
          <p:cNvSpPr>
            <a:spLocks noGrp="1"/>
          </p:cNvSpPr>
          <p:nvPr>
            <p:ph type="subTitle" idx="1"/>
          </p:nvPr>
        </p:nvSpPr>
        <p:spPr>
          <a:xfrm>
            <a:off x="2286000" y="2621902"/>
            <a:ext cx="6172200" cy="2788298"/>
          </a:xfrm>
        </p:spPr>
        <p:txBody>
          <a:bodyPr>
            <a:normAutofit/>
          </a:bodyPr>
          <a:lstStyle/>
          <a:p>
            <a:r>
              <a:rPr lang="en-US" sz="3600" u="sng" dirty="0">
                <a:solidFill>
                  <a:srgbClr val="FF0000"/>
                </a:solidFill>
              </a:rPr>
              <a:t>Organizational stress</a:t>
            </a:r>
          </a:p>
          <a:p>
            <a:endParaRPr lang="en-US" sz="3600" u="sng" dirty="0">
              <a:solidFill>
                <a:srgbClr val="FF0000"/>
              </a:solidFill>
            </a:endParaRPr>
          </a:p>
          <a:p>
            <a:endParaRPr lang="en-US" sz="3600" u="sng" dirty="0">
              <a:solidFill>
                <a:srgbClr val="FF0000"/>
              </a:solidFill>
            </a:endParaRPr>
          </a:p>
          <a:p>
            <a:endParaRPr lang="en-US" sz="3600" u="sng" dirty="0">
              <a:solidFill>
                <a:srgbClr val="FF0000"/>
              </a:solidFill>
            </a:endParaRPr>
          </a:p>
          <a:p>
            <a:endParaRPr lang="en-US" sz="3600" b="0" u="sng" dirty="0">
              <a:solidFill>
                <a:srgbClr val="FF0000"/>
              </a:solidFill>
            </a:endParaRPr>
          </a:p>
          <a:p>
            <a:endParaRPr lang="en-IN" sz="3600" u="sng" dirty="0">
              <a:solidFill>
                <a:srgbClr val="FF0000"/>
              </a:solidFill>
            </a:endParaRPr>
          </a:p>
        </p:txBody>
      </p:sp>
      <p:pic>
        <p:nvPicPr>
          <p:cNvPr id="5" name="Picture 4" descr="C:\Users\KAUSAR\AppData\Local\Microsoft\Windows\INetCache\Content.MSO\363A46E7.tmp">
            <a:extLst>
              <a:ext uri="{FF2B5EF4-FFF2-40B4-BE49-F238E27FC236}">
                <a16:creationId xmlns:a16="http://schemas.microsoft.com/office/drawing/2014/main" id="{459D28A9-6552-431D-9925-BBC21A90DC5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45080" y="3463212"/>
            <a:ext cx="4998720" cy="2514600"/>
          </a:xfrm>
          <a:prstGeom prst="rect">
            <a:avLst/>
          </a:prstGeom>
          <a:noFill/>
          <a:ln>
            <a:noFill/>
          </a:ln>
        </p:spPr>
      </p:pic>
    </p:spTree>
    <p:extLst>
      <p:ext uri="{BB962C8B-B14F-4D97-AF65-F5344CB8AC3E}">
        <p14:creationId xmlns:p14="http://schemas.microsoft.com/office/powerpoint/2010/main" val="1323336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467600" cy="1143000"/>
          </a:xfrm>
        </p:spPr>
        <p:txBody>
          <a:bodyPr>
            <a:normAutofit fontScale="90000"/>
          </a:bodyPr>
          <a:lstStyle/>
          <a:p>
            <a:r>
              <a:rPr lang="en-US" sz="3200" b="1" dirty="0">
                <a:solidFill>
                  <a:srgbClr val="002060"/>
                </a:solidFill>
              </a:rPr>
              <a:t>An Organizational Approach to Managing Workplace Stress</a:t>
            </a:r>
            <a:br>
              <a:rPr lang="en-US" sz="3200" dirty="0">
                <a:solidFill>
                  <a:srgbClr val="002060"/>
                </a:solidFill>
              </a:rPr>
            </a:br>
            <a:endParaRPr lang="en-US" dirty="0">
              <a:solidFill>
                <a:srgbClr val="002060"/>
              </a:solidFill>
            </a:endParaRPr>
          </a:p>
        </p:txBody>
      </p:sp>
      <p:sp>
        <p:nvSpPr>
          <p:cNvPr id="3" name="Content Placeholder 2"/>
          <p:cNvSpPr>
            <a:spLocks noGrp="1"/>
          </p:cNvSpPr>
          <p:nvPr>
            <p:ph sz="quarter" idx="1"/>
          </p:nvPr>
        </p:nvSpPr>
        <p:spPr>
          <a:xfrm>
            <a:off x="533400" y="1600200"/>
            <a:ext cx="7467600" cy="4873752"/>
          </a:xfrm>
        </p:spPr>
        <p:txBody>
          <a:bodyPr>
            <a:normAutofit fontScale="25000" lnSpcReduction="20000"/>
          </a:bodyPr>
          <a:lstStyle/>
          <a:p>
            <a:pPr algn="just"/>
            <a:r>
              <a:rPr lang="en-US" sz="9600" dirty="0"/>
              <a:t>Being Proactive: An Organizational Approach to Managing Workplace Stress</a:t>
            </a:r>
          </a:p>
          <a:p>
            <a:pPr algn="just">
              <a:buNone/>
            </a:pPr>
            <a:r>
              <a:rPr lang="en-US" sz="9600" dirty="0"/>
              <a:t>“ Creating a healthy and safe workplace requires employers and employees to work systematically together to identify hazards and manage them”</a:t>
            </a:r>
          </a:p>
          <a:p>
            <a:pPr algn="just"/>
            <a:endParaRPr lang="en-US" sz="9600" dirty="0"/>
          </a:p>
          <a:p>
            <a:pPr algn="just"/>
            <a:r>
              <a:rPr lang="en-US" sz="9600" dirty="0"/>
              <a:t>Stress an integral and inevitable feature of most contemporary workplaces</a:t>
            </a:r>
          </a:p>
          <a:p>
            <a:pPr algn="just">
              <a:buNone/>
            </a:pPr>
            <a:endParaRPr lang="en-US" sz="9600" dirty="0"/>
          </a:p>
          <a:p>
            <a:pPr algn="just"/>
            <a:r>
              <a:rPr lang="en-US" sz="9600" dirty="0"/>
              <a:t>Workplace stress arises when individuals perceive an imbalance between the pressures and demands made on them and the resources they have to cope .</a:t>
            </a:r>
            <a:endParaRPr lang="en-US" sz="96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467600" cy="1143000"/>
          </a:xfrm>
        </p:spPr>
        <p:txBody>
          <a:bodyPr/>
          <a:lstStyle/>
          <a:p>
            <a:r>
              <a:rPr lang="en-US" b="1" dirty="0">
                <a:solidFill>
                  <a:srgbClr val="002060"/>
                </a:solidFill>
              </a:rPr>
              <a:t>Managing Stress in the Workplace </a:t>
            </a:r>
            <a:br>
              <a:rPr lang="en-US" b="1" dirty="0">
                <a:solidFill>
                  <a:srgbClr val="FF0000"/>
                </a:solidFill>
              </a:rPr>
            </a:br>
            <a:endParaRPr lang="en-US" b="1" dirty="0">
              <a:solidFill>
                <a:srgbClr val="FF0000"/>
              </a:solidFill>
            </a:endParaRPr>
          </a:p>
        </p:txBody>
      </p:sp>
      <p:sp>
        <p:nvSpPr>
          <p:cNvPr id="3" name="Content Placeholder 2"/>
          <p:cNvSpPr>
            <a:spLocks noGrp="1"/>
          </p:cNvSpPr>
          <p:nvPr>
            <p:ph sz="quarter" idx="1"/>
          </p:nvPr>
        </p:nvSpPr>
        <p:spPr/>
        <p:txBody>
          <a:bodyPr/>
          <a:lstStyle/>
          <a:p>
            <a:pPr>
              <a:buNone/>
            </a:pPr>
            <a:endParaRPr lang="en-US" dirty="0"/>
          </a:p>
          <a:p>
            <a:pPr>
              <a:buNone/>
            </a:pPr>
            <a:r>
              <a:rPr lang="en-US" dirty="0">
                <a:solidFill>
                  <a:srgbClr val="FF0000"/>
                </a:solidFill>
              </a:rPr>
              <a:t>Traditional view </a:t>
            </a:r>
          </a:p>
          <a:p>
            <a:r>
              <a:rPr lang="en-US" dirty="0"/>
              <a:t>Stress the responsibility of the individual </a:t>
            </a:r>
          </a:p>
          <a:p>
            <a:endParaRPr lang="en-US" dirty="0"/>
          </a:p>
          <a:p>
            <a:endParaRPr lang="en-US" dirty="0"/>
          </a:p>
          <a:p>
            <a:endParaRPr lang="en-US" dirty="0"/>
          </a:p>
          <a:p>
            <a:pPr>
              <a:buNone/>
            </a:pPr>
            <a:r>
              <a:rPr lang="en-US" dirty="0">
                <a:solidFill>
                  <a:srgbClr val="FF0000"/>
                </a:solidFill>
              </a:rPr>
              <a:t>Organizational view </a:t>
            </a:r>
          </a:p>
          <a:p>
            <a:r>
              <a:rPr lang="en-US" dirty="0"/>
              <a:t>Employers and employees have a responsibility to address work-related stress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Stress management</a:t>
            </a:r>
          </a:p>
        </p:txBody>
      </p:sp>
      <p:sp>
        <p:nvSpPr>
          <p:cNvPr id="3" name="Content Placeholder 2"/>
          <p:cNvSpPr>
            <a:spLocks noGrp="1"/>
          </p:cNvSpPr>
          <p:nvPr>
            <p:ph sz="quarter" idx="1"/>
          </p:nvPr>
        </p:nvSpPr>
        <p:spPr/>
        <p:txBody>
          <a:bodyPr/>
          <a:lstStyle/>
          <a:p>
            <a:pPr algn="just"/>
            <a:r>
              <a:rPr lang="en-US" dirty="0"/>
              <a:t> It is the amelioration of stress and especially chronic stress often for the purpose of improving everyday functioning.</a:t>
            </a:r>
          </a:p>
          <a:p>
            <a:pPr algn="just">
              <a:buNone/>
            </a:pPr>
            <a:endParaRPr lang="en-US" dirty="0"/>
          </a:p>
          <a:p>
            <a:pPr algn="just"/>
            <a:r>
              <a:rPr lang="en-US" dirty="0"/>
              <a:t>  Stress produces numerous symptoms which vary according to persons, situations, and severity. These can include physical health decline as well as depression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67600" cy="1143000"/>
          </a:xfrm>
        </p:spPr>
        <p:txBody>
          <a:bodyPr/>
          <a:lstStyle/>
          <a:p>
            <a:r>
              <a:rPr lang="en-US" b="1" dirty="0">
                <a:solidFill>
                  <a:srgbClr val="002060"/>
                </a:solidFill>
              </a:rPr>
              <a:t>Causes  of stress management</a:t>
            </a:r>
          </a:p>
        </p:txBody>
      </p:sp>
      <p:sp>
        <p:nvSpPr>
          <p:cNvPr id="3" name="Content Placeholder 2"/>
          <p:cNvSpPr>
            <a:spLocks noGrp="1"/>
          </p:cNvSpPr>
          <p:nvPr>
            <p:ph sz="quarter" idx="1"/>
          </p:nvPr>
        </p:nvSpPr>
        <p:spPr/>
        <p:txBody>
          <a:bodyPr/>
          <a:lstStyle/>
          <a:p>
            <a:pPr algn="just"/>
            <a:r>
              <a:rPr lang="en-US" dirty="0"/>
              <a:t> Whenever our body feels something not favorable, then it tries to defend itself. If this situation continues for a long time, then our body is working overtime. </a:t>
            </a:r>
          </a:p>
          <a:p>
            <a:pPr algn="just">
              <a:buNone/>
            </a:pPr>
            <a:endParaRPr lang="en-US" dirty="0"/>
          </a:p>
          <a:p>
            <a:pPr algn="just"/>
            <a:r>
              <a:rPr lang="en-US" dirty="0"/>
              <a:t>There are several causes of stress. For example, you are under stress when you are worried about something, worried about your children, worried about the illness of your father, worried about your job security, or worried about your loans or similar things.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Causes of work stress</a:t>
            </a:r>
          </a:p>
        </p:txBody>
      </p:sp>
      <p:sp>
        <p:nvSpPr>
          <p:cNvPr id="3" name="Content Placeholder 2"/>
          <p:cNvSpPr>
            <a:spLocks noGrp="1"/>
          </p:cNvSpPr>
          <p:nvPr>
            <p:ph sz="quarter" idx="1"/>
          </p:nvPr>
        </p:nvSpPr>
        <p:spPr/>
        <p:txBody>
          <a:bodyPr>
            <a:normAutofit lnSpcReduction="10000"/>
          </a:bodyPr>
          <a:lstStyle/>
          <a:p>
            <a:r>
              <a:rPr lang="en-US" dirty="0"/>
              <a:t>To meet out the demands of the job. </a:t>
            </a:r>
          </a:p>
          <a:p>
            <a:r>
              <a:rPr lang="en-US" dirty="0"/>
              <a:t>Your relationship with colleagues. </a:t>
            </a:r>
          </a:p>
          <a:p>
            <a:r>
              <a:rPr lang="en-US" dirty="0"/>
              <a:t>To control staff under you. </a:t>
            </a:r>
          </a:p>
          <a:p>
            <a:r>
              <a:rPr lang="en-US" dirty="0"/>
              <a:t> To train your staff and take work from them. </a:t>
            </a:r>
          </a:p>
          <a:p>
            <a:r>
              <a:rPr lang="en-US" dirty="0"/>
              <a:t>Support you receive from your boss, colleagues and juniors. </a:t>
            </a:r>
          </a:p>
          <a:p>
            <a:r>
              <a:rPr lang="en-US" dirty="0"/>
              <a:t> Excessive work pressure.</a:t>
            </a:r>
          </a:p>
          <a:p>
            <a:r>
              <a:rPr lang="en-US" dirty="0"/>
              <a:t> To meet out deadlines. </a:t>
            </a:r>
          </a:p>
          <a:p>
            <a:r>
              <a:rPr lang="en-US" dirty="0"/>
              <a:t> To give new results. </a:t>
            </a:r>
          </a:p>
          <a:p>
            <a:r>
              <a:rPr lang="en-US" dirty="0"/>
              <a:t> To produce new publications if you are in   research area. </a:t>
            </a:r>
          </a:p>
          <a:p>
            <a:r>
              <a:rPr lang="en-US" dirty="0"/>
              <a:t> Working overtime and on holidays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b="1" dirty="0">
                <a:solidFill>
                  <a:srgbClr val="002060"/>
                </a:solidFill>
              </a:rPr>
              <a:t>Other causes of stress</a:t>
            </a:r>
          </a:p>
        </p:txBody>
      </p:sp>
      <p:sp>
        <p:nvSpPr>
          <p:cNvPr id="3" name="Content Placeholder 2"/>
          <p:cNvSpPr>
            <a:spLocks noGrp="1"/>
          </p:cNvSpPr>
          <p:nvPr>
            <p:ph sz="quarter" idx="1"/>
          </p:nvPr>
        </p:nvSpPr>
        <p:spPr>
          <a:xfrm>
            <a:off x="457200" y="1143000"/>
            <a:ext cx="7467600" cy="5330952"/>
          </a:xfrm>
        </p:spPr>
        <p:txBody>
          <a:bodyPr/>
          <a:lstStyle/>
          <a:p>
            <a:r>
              <a:rPr lang="en-US" dirty="0"/>
              <a:t> Fear, intermittent or continuous. </a:t>
            </a:r>
          </a:p>
          <a:p>
            <a:pPr>
              <a:buNone/>
            </a:pPr>
            <a:endParaRPr lang="en-US" dirty="0"/>
          </a:p>
          <a:p>
            <a:r>
              <a:rPr lang="en-US" dirty="0"/>
              <a:t>Threats: physical threats, social threats, financial threat, other threats. </a:t>
            </a:r>
          </a:p>
          <a:p>
            <a:pPr>
              <a:buNone/>
            </a:pPr>
            <a:endParaRPr lang="en-US" dirty="0"/>
          </a:p>
          <a:p>
            <a:r>
              <a:rPr lang="en-US" dirty="0"/>
              <a:t>Uncertainty. </a:t>
            </a:r>
          </a:p>
          <a:p>
            <a:pPr>
              <a:buNone/>
            </a:pPr>
            <a:endParaRPr lang="en-US" dirty="0"/>
          </a:p>
          <a:p>
            <a:r>
              <a:rPr lang="en-US" dirty="0"/>
              <a:t>Lack of sleep. </a:t>
            </a:r>
          </a:p>
          <a:p>
            <a:pPr>
              <a:buNone/>
            </a:pPr>
            <a:endParaRPr lang="en-US" dirty="0"/>
          </a:p>
          <a:p>
            <a:r>
              <a:rPr lang="en-US" dirty="0"/>
              <a:t>Somebody misunderstands you. </a:t>
            </a:r>
          </a:p>
          <a:p>
            <a:pPr>
              <a:buNone/>
            </a:pPr>
            <a:endParaRPr lang="en-US" dirty="0"/>
          </a:p>
          <a:p>
            <a:r>
              <a:rPr lang="en-US" dirty="0"/>
              <a:t>Setback to your position in society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Stress management at work place</a:t>
            </a:r>
          </a:p>
        </p:txBody>
      </p:sp>
      <p:sp>
        <p:nvSpPr>
          <p:cNvPr id="3" name="Content Placeholder 2"/>
          <p:cNvSpPr>
            <a:spLocks noGrp="1"/>
          </p:cNvSpPr>
          <p:nvPr>
            <p:ph sz="quarter" idx="1"/>
          </p:nvPr>
        </p:nvSpPr>
        <p:spPr/>
        <p:txBody>
          <a:bodyPr>
            <a:normAutofit/>
          </a:bodyPr>
          <a:lstStyle/>
          <a:p>
            <a:pPr algn="just"/>
            <a:r>
              <a:rPr lang="en-US" sz="2800" dirty="0"/>
              <a:t>There is no doubt that stress is one on of the leading factors in illness and absenteeism among employees. Besides lowering a person's immune response, stress makes us want to avoid whatever is causing it. If there is stress at work, workers who feel mildly off will feel even worse and resist coming to work. This costs many hours of productivity, lost on stress-caused illnesses and absenteeism.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81744F-DF6B-4FB4-82C4-734015D18B13}"/>
              </a:ext>
            </a:extLst>
          </p:cNvPr>
          <p:cNvSpPr/>
          <p:nvPr/>
        </p:nvSpPr>
        <p:spPr>
          <a:xfrm>
            <a:off x="1219200" y="609600"/>
            <a:ext cx="6477000" cy="6370975"/>
          </a:xfrm>
          <a:prstGeom prst="rect">
            <a:avLst/>
          </a:prstGeom>
        </p:spPr>
        <p:txBody>
          <a:bodyPr wrap="square">
            <a:spAutoFit/>
          </a:bodyPr>
          <a:lstStyle/>
          <a:p>
            <a:pPr algn="just"/>
            <a:r>
              <a:rPr lang="en-US" sz="2400" dirty="0"/>
              <a:t>A workplace that supports stress management through workplace wellness programs not only helps their employees to handle pressure better and stay healthier during times of stress, it also sends a message that their company cares about them. This provides emotional support as well as physical support for fighting the effects of stress</a:t>
            </a:r>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IN" sz="2400" dirty="0"/>
          </a:p>
        </p:txBody>
      </p:sp>
      <p:pic>
        <p:nvPicPr>
          <p:cNvPr id="3" name="Picture 2" descr="Image result for Organizational Approach to Managing Workplace Stress">
            <a:extLst>
              <a:ext uri="{FF2B5EF4-FFF2-40B4-BE49-F238E27FC236}">
                <a16:creationId xmlns:a16="http://schemas.microsoft.com/office/drawing/2014/main" id="{5EA26D2A-24AA-4019-B3B4-EFD17F71984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218992"/>
            <a:ext cx="4533900" cy="2206752"/>
          </a:xfrm>
          <a:prstGeom prst="rect">
            <a:avLst/>
          </a:prstGeom>
          <a:noFill/>
          <a:ln>
            <a:noFill/>
          </a:ln>
        </p:spPr>
      </p:pic>
    </p:spTree>
    <p:extLst>
      <p:ext uri="{BB962C8B-B14F-4D97-AF65-F5344CB8AC3E}">
        <p14:creationId xmlns:p14="http://schemas.microsoft.com/office/powerpoint/2010/main" val="1953284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Business advantages of stress management: </a:t>
            </a:r>
          </a:p>
        </p:txBody>
      </p:sp>
      <p:sp>
        <p:nvSpPr>
          <p:cNvPr id="3" name="Content Placeholder 2"/>
          <p:cNvSpPr>
            <a:spLocks noGrp="1"/>
          </p:cNvSpPr>
          <p:nvPr>
            <p:ph sz="quarter" idx="1"/>
          </p:nvPr>
        </p:nvSpPr>
        <p:spPr/>
        <p:txBody>
          <a:bodyPr>
            <a:normAutofit fontScale="92500"/>
          </a:bodyPr>
          <a:lstStyle/>
          <a:p>
            <a:pPr>
              <a:buNone/>
            </a:pPr>
            <a:r>
              <a:rPr lang="en-US" b="1" dirty="0">
                <a:solidFill>
                  <a:srgbClr val="FF0000"/>
                </a:solidFill>
              </a:rPr>
              <a:t> </a:t>
            </a:r>
            <a:endParaRPr lang="en-US" dirty="0"/>
          </a:p>
          <a:p>
            <a:r>
              <a:rPr lang="en-US" b="1" dirty="0"/>
              <a:t>B 	</a:t>
            </a:r>
            <a:r>
              <a:rPr lang="en-US" dirty="0"/>
              <a:t> Less absenteeism due to stress-related disorders</a:t>
            </a:r>
          </a:p>
          <a:p>
            <a:pPr>
              <a:buNone/>
            </a:pPr>
            <a:r>
              <a:rPr lang="en-US" dirty="0"/>
              <a:t> </a:t>
            </a:r>
          </a:p>
          <a:p>
            <a:r>
              <a:rPr lang="en-US" b="1" dirty="0"/>
              <a:t>L </a:t>
            </a:r>
            <a:r>
              <a:rPr lang="en-US" dirty="0"/>
              <a:t>	Less worker's compensation loss due to stress-related illness or accidents a Improved job performance</a:t>
            </a:r>
          </a:p>
          <a:p>
            <a:pPr>
              <a:buNone/>
            </a:pPr>
            <a:endParaRPr lang="en-US" dirty="0"/>
          </a:p>
          <a:p>
            <a:r>
              <a:rPr lang="en-US" b="1" dirty="0"/>
              <a:t>L</a:t>
            </a:r>
            <a:r>
              <a:rPr lang="en-US" dirty="0"/>
              <a:t>	 Less stressful, more efficient workplace </a:t>
            </a:r>
          </a:p>
          <a:p>
            <a:pPr>
              <a:buNone/>
            </a:pPr>
            <a:endParaRPr lang="en-US" dirty="0"/>
          </a:p>
          <a:p>
            <a:r>
              <a:rPr lang="en-US" b="1" dirty="0"/>
              <a:t>I	</a:t>
            </a:r>
            <a:r>
              <a:rPr lang="en-US" dirty="0"/>
              <a:t>Improved employee attitude</a:t>
            </a:r>
          </a:p>
          <a:p>
            <a:pPr>
              <a:buNone/>
            </a:pPr>
            <a:endParaRPr lang="en-US" dirty="0"/>
          </a:p>
          <a:p>
            <a:r>
              <a:rPr lang="en-US" b="1" dirty="0"/>
              <a:t> I	</a:t>
            </a:r>
            <a:r>
              <a:rPr lang="en-US" dirty="0"/>
              <a:t> Improved employee overall health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2A860-AD93-4B98-8B91-A039203C5CAC}"/>
              </a:ext>
            </a:extLst>
          </p:cNvPr>
          <p:cNvSpPr>
            <a:spLocks noGrp="1"/>
          </p:cNvSpPr>
          <p:nvPr>
            <p:ph type="title"/>
          </p:nvPr>
        </p:nvSpPr>
        <p:spPr/>
        <p:txBody>
          <a:bodyPr/>
          <a:lstStyle/>
          <a:p>
            <a:endParaRPr lang="en-IN" dirty="0"/>
          </a:p>
        </p:txBody>
      </p:sp>
      <p:pic>
        <p:nvPicPr>
          <p:cNvPr id="4" name="Content Placeholder 3" descr="Image result for Disadvantages of stress">
            <a:extLst>
              <a:ext uri="{FF2B5EF4-FFF2-40B4-BE49-F238E27FC236}">
                <a16:creationId xmlns:a16="http://schemas.microsoft.com/office/drawing/2014/main" id="{FBC6A028-FA1C-4A1D-BAF3-5DF8FADAF0F2}"/>
              </a:ext>
            </a:extLst>
          </p:cNvPr>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843338" y="4114800"/>
            <a:ext cx="4081462" cy="2468562"/>
          </a:xfrm>
          <a:prstGeom prst="rect">
            <a:avLst/>
          </a:prstGeom>
          <a:noFill/>
          <a:ln>
            <a:noFill/>
          </a:ln>
        </p:spPr>
      </p:pic>
      <p:pic>
        <p:nvPicPr>
          <p:cNvPr id="5" name="Picture 4" descr="C:\Users\KAUSAR\AppData\Local\Microsoft\Windows\INetCache\Content.MSO\6BCDD42E.tmp">
            <a:extLst>
              <a:ext uri="{FF2B5EF4-FFF2-40B4-BE49-F238E27FC236}">
                <a16:creationId xmlns:a16="http://schemas.microsoft.com/office/drawing/2014/main" id="{2AC7000F-DEF4-4404-B426-F3EA2154A34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8600" y="381001"/>
            <a:ext cx="6934200" cy="3276600"/>
          </a:xfrm>
          <a:prstGeom prst="rect">
            <a:avLst/>
          </a:prstGeom>
          <a:noFill/>
          <a:ln>
            <a:noFill/>
          </a:ln>
        </p:spPr>
      </p:pic>
    </p:spTree>
    <p:extLst>
      <p:ext uri="{BB962C8B-B14F-4D97-AF65-F5344CB8AC3E}">
        <p14:creationId xmlns:p14="http://schemas.microsoft.com/office/powerpoint/2010/main" val="1228556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762000"/>
            <a:ext cx="7848600" cy="2438400"/>
          </a:xfrm>
        </p:spPr>
        <p:txBody>
          <a:bodyPr>
            <a:normAutofit/>
          </a:bodyPr>
          <a:lstStyle/>
          <a:p>
            <a:endParaRPr lang="en-US" sz="3600" dirty="0">
              <a:solidFill>
                <a:srgbClr val="C00000"/>
              </a:solidFill>
            </a:endParaRPr>
          </a:p>
        </p:txBody>
      </p:sp>
      <p:sp>
        <p:nvSpPr>
          <p:cNvPr id="3" name="Subtitle 2"/>
          <p:cNvSpPr>
            <a:spLocks noGrp="1"/>
          </p:cNvSpPr>
          <p:nvPr>
            <p:ph type="subTitle" idx="1"/>
          </p:nvPr>
        </p:nvSpPr>
        <p:spPr>
          <a:xfrm>
            <a:off x="1143000" y="3048000"/>
            <a:ext cx="7010400" cy="2895600"/>
          </a:xfrm>
        </p:spPr>
        <p:txBody>
          <a:bodyPr>
            <a:normAutofit fontScale="92500" lnSpcReduction="20000"/>
          </a:bodyPr>
          <a:lstStyle/>
          <a:p>
            <a:pPr algn="just"/>
            <a:endParaRPr lang="en-US" sz="2400" dirty="0"/>
          </a:p>
          <a:p>
            <a:pPr algn="just"/>
            <a:endParaRPr lang="en-US" sz="2400" dirty="0"/>
          </a:p>
          <a:p>
            <a:pPr algn="just"/>
            <a:endParaRPr lang="en-US" sz="2400" dirty="0"/>
          </a:p>
          <a:p>
            <a:pPr algn="just"/>
            <a:r>
              <a:rPr lang="en-US" sz="2600" dirty="0">
                <a:solidFill>
                  <a:schemeClr val="tx1"/>
                </a:solidFill>
              </a:rPr>
              <a:t>Definition :- Stress may be defined as a state of psychological and  or physiological imbalance resulting from the disparity between situational demand and the individual’s ability and  or motivation to meet those demands. </a:t>
            </a:r>
          </a:p>
          <a:p>
            <a:pPr algn="just"/>
            <a:endParaRPr lang="en-US" sz="2400" dirty="0"/>
          </a:p>
        </p:txBody>
      </p:sp>
      <p:pic>
        <p:nvPicPr>
          <p:cNvPr id="6" name="Picture 5" descr="Image result for Disadvantages of stress">
            <a:extLst>
              <a:ext uri="{FF2B5EF4-FFF2-40B4-BE49-F238E27FC236}">
                <a16:creationId xmlns:a16="http://schemas.microsoft.com/office/drawing/2014/main" id="{F1B2C568-8459-41B2-9604-84D29FECCCF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43000" y="427652"/>
            <a:ext cx="7543800" cy="3153747"/>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6489"/>
            <a:ext cx="7924800" cy="1143000"/>
          </a:xfrm>
        </p:spPr>
        <p:txBody>
          <a:bodyPr/>
          <a:lstStyle/>
          <a:p>
            <a:r>
              <a:rPr lang="en-US" b="1" dirty="0">
                <a:solidFill>
                  <a:srgbClr val="002060"/>
                </a:solidFill>
              </a:rPr>
              <a:t>Disadvantages of stress</a:t>
            </a:r>
          </a:p>
        </p:txBody>
      </p:sp>
      <p:sp>
        <p:nvSpPr>
          <p:cNvPr id="3" name="Content Placeholder 2"/>
          <p:cNvSpPr>
            <a:spLocks noGrp="1"/>
          </p:cNvSpPr>
          <p:nvPr>
            <p:ph sz="quarter" idx="1"/>
          </p:nvPr>
        </p:nvSpPr>
        <p:spPr/>
        <p:txBody>
          <a:bodyPr>
            <a:normAutofit/>
          </a:bodyPr>
          <a:lstStyle/>
          <a:p>
            <a:pPr algn="just"/>
            <a:r>
              <a:rPr lang="en-US" sz="2800" b="1" dirty="0">
                <a:solidFill>
                  <a:srgbClr val="FF0000"/>
                </a:solidFill>
              </a:rPr>
              <a:t>Stress can be a motivator</a:t>
            </a:r>
            <a:r>
              <a:rPr lang="en-US" sz="2800" dirty="0">
                <a:solidFill>
                  <a:srgbClr val="FF0000"/>
                </a:solidFill>
              </a:rPr>
              <a:t>. </a:t>
            </a:r>
            <a:r>
              <a:rPr lang="en-US" sz="2800" dirty="0"/>
              <a:t>For example, if you’re stressed out because you have a big assignment due, this may motivate you to work on it and complete it. The stress can help you to put in your very best effort. If you're afraid of losing your job, stress may encourage you to raise your own standards and make improvements you most likely would not have made without the threat of unemployment.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r>
              <a:rPr lang="en-US" dirty="0"/>
              <a:t> While we all experience stress frequently in our daily lives, not everyone handles it in positive ways. The key for us all is to learn what strategies and behaviors help us to cope with stress in a positive manner.</a:t>
            </a:r>
          </a:p>
          <a:p>
            <a:pPr algn="just">
              <a:buNone/>
            </a:pPr>
            <a:endParaRPr lang="en-US" dirty="0"/>
          </a:p>
          <a:p>
            <a:pPr algn="just"/>
            <a:r>
              <a:rPr lang="en-US" dirty="0"/>
              <a:t>Stress is a disadvantage because it can potentially raise your heart rate and weaken your immune system. Also, it can be a factor in poor decision making because under stress we may not think logically or consider the consequences of the choices we make.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B0440-5501-4233-984C-8F39954487F8}"/>
              </a:ext>
            </a:extLst>
          </p:cNvPr>
          <p:cNvSpPr>
            <a:spLocks noGrp="1"/>
          </p:cNvSpPr>
          <p:nvPr>
            <p:ph type="title"/>
          </p:nvPr>
        </p:nvSpPr>
        <p:spPr/>
        <p:txBody>
          <a:bodyPr/>
          <a:lstStyle/>
          <a:p>
            <a:endParaRPr lang="en-IN" dirty="0"/>
          </a:p>
        </p:txBody>
      </p:sp>
      <p:pic>
        <p:nvPicPr>
          <p:cNvPr id="4" name="Content Placeholder 3" descr="C:\Users\KAUSAR\AppData\Local\Microsoft\Windows\INetCache\Content.MSO\D3860D7D.tmp">
            <a:extLst>
              <a:ext uri="{FF2B5EF4-FFF2-40B4-BE49-F238E27FC236}">
                <a16:creationId xmlns:a16="http://schemas.microsoft.com/office/drawing/2014/main" id="{1942E2A7-20F3-4E37-BD88-0367B2FE9CA1}"/>
              </a:ext>
            </a:extLst>
          </p:cNvPr>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57200" y="290189"/>
            <a:ext cx="8077200" cy="6049962"/>
          </a:xfrm>
          <a:prstGeom prst="rect">
            <a:avLst/>
          </a:prstGeom>
          <a:noFill/>
          <a:ln>
            <a:noFill/>
          </a:ln>
        </p:spPr>
      </p:pic>
    </p:spTree>
    <p:extLst>
      <p:ext uri="{BB962C8B-B14F-4D97-AF65-F5344CB8AC3E}">
        <p14:creationId xmlns:p14="http://schemas.microsoft.com/office/powerpoint/2010/main" val="409024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HOW TO RELIEVE ORGANIZATIONAL STRESS">
            <a:extLst>
              <a:ext uri="{FF2B5EF4-FFF2-40B4-BE49-F238E27FC236}">
                <a16:creationId xmlns:a16="http://schemas.microsoft.com/office/drawing/2014/main" id="{0FBA436C-293F-4CFB-A014-9CC87017F9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28600"/>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4711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From : </a:t>
            </a:r>
            <a:r>
              <a:rPr lang="en-US" sz="6000" b="1" i="1" dirty="0">
                <a:solidFill>
                  <a:schemeClr val="tx1"/>
                </a:solidFill>
              </a:rPr>
              <a:t>kausar shaikh</a:t>
            </a:r>
          </a:p>
        </p:txBody>
      </p:sp>
      <p:sp>
        <p:nvSpPr>
          <p:cNvPr id="3" name="Content Placeholder 2"/>
          <p:cNvSpPr>
            <a:spLocks noGrp="1"/>
          </p:cNvSpPr>
          <p:nvPr>
            <p:ph sz="quarter" idx="1"/>
          </p:nvPr>
        </p:nvSpPr>
        <p:spPr/>
        <p:txBody>
          <a:bodyPr>
            <a:normAutofit/>
          </a:bodyPr>
          <a:lstStyle/>
          <a:p>
            <a:pPr algn="ctr">
              <a:buNone/>
            </a:pPr>
            <a:endParaRPr lang="en-US" sz="8800" i="1" dirty="0"/>
          </a:p>
          <a:p>
            <a:pPr algn="ctr">
              <a:buNone/>
            </a:pPr>
            <a:r>
              <a:rPr lang="en-US" sz="8800" i="1" dirty="0"/>
              <a:t>Thank  you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C9DF9-75BB-4F31-B0FA-3B34DFF1A81E}"/>
              </a:ext>
            </a:extLst>
          </p:cNvPr>
          <p:cNvSpPr>
            <a:spLocks noGrp="1"/>
          </p:cNvSpPr>
          <p:nvPr>
            <p:ph type="title"/>
          </p:nvPr>
        </p:nvSpPr>
        <p:spPr>
          <a:xfrm>
            <a:off x="475861" y="304800"/>
            <a:ext cx="7467600" cy="1143000"/>
          </a:xfrm>
        </p:spPr>
        <p:txBody>
          <a:bodyPr/>
          <a:lstStyle/>
          <a:p>
            <a:r>
              <a:rPr lang="en-US" b="1" dirty="0">
                <a:solidFill>
                  <a:srgbClr val="002060"/>
                </a:solidFill>
              </a:rPr>
              <a:t>DEFINITION OF ORGANIZATIONAL STRESS</a:t>
            </a:r>
            <a:endParaRPr lang="en-IN" b="1" dirty="0">
              <a:solidFill>
                <a:srgbClr val="002060"/>
              </a:solidFill>
            </a:endParaRPr>
          </a:p>
        </p:txBody>
      </p:sp>
      <p:sp>
        <p:nvSpPr>
          <p:cNvPr id="3" name="Content Placeholder 2">
            <a:extLst>
              <a:ext uri="{FF2B5EF4-FFF2-40B4-BE49-F238E27FC236}">
                <a16:creationId xmlns:a16="http://schemas.microsoft.com/office/drawing/2014/main" id="{50963A47-91B2-4D88-AF11-F1FFCFA7F0F3}"/>
              </a:ext>
            </a:extLst>
          </p:cNvPr>
          <p:cNvSpPr>
            <a:spLocks noGrp="1"/>
          </p:cNvSpPr>
          <p:nvPr>
            <p:ph sz="quarter" idx="1"/>
          </p:nvPr>
        </p:nvSpPr>
        <p:spPr/>
        <p:txBody>
          <a:bodyPr>
            <a:normAutofit/>
          </a:bodyPr>
          <a:lstStyle/>
          <a:p>
            <a:pPr algn="just"/>
            <a:r>
              <a:rPr lang="en-IN" sz="3600" b="1" dirty="0"/>
              <a:t>Organizational stress</a:t>
            </a:r>
            <a:r>
              <a:rPr lang="en-IN" sz="3600" dirty="0"/>
              <a:t> is commonly </a:t>
            </a:r>
            <a:r>
              <a:rPr lang="en-IN" sz="3900" dirty="0"/>
              <a:t>defined</a:t>
            </a:r>
            <a:r>
              <a:rPr lang="en-IN" sz="3600" dirty="0"/>
              <a:t> as an emotional, cognitive behavioural and physiological response to the aggressive and harmful aspects of work, work environment and </a:t>
            </a:r>
            <a:r>
              <a:rPr lang="en-IN" sz="3600" b="1" dirty="0"/>
              <a:t>organizational</a:t>
            </a:r>
            <a:r>
              <a:rPr lang="en-IN" sz="3600" dirty="0"/>
              <a:t> climate.</a:t>
            </a:r>
          </a:p>
          <a:p>
            <a:endParaRPr lang="en-IN" sz="3600" dirty="0"/>
          </a:p>
          <a:p>
            <a:endParaRPr lang="en-IN" sz="3600" dirty="0"/>
          </a:p>
          <a:p>
            <a:endParaRPr lang="en-IN" dirty="0"/>
          </a:p>
        </p:txBody>
      </p:sp>
    </p:spTree>
    <p:extLst>
      <p:ext uri="{BB962C8B-B14F-4D97-AF65-F5344CB8AC3E}">
        <p14:creationId xmlns:p14="http://schemas.microsoft.com/office/powerpoint/2010/main" val="3628789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KAUSAR\AppData\Local\Microsoft\Windows\INetCache\Content.MSO\195388D.tmp">
            <a:extLst>
              <a:ext uri="{FF2B5EF4-FFF2-40B4-BE49-F238E27FC236}">
                <a16:creationId xmlns:a16="http://schemas.microsoft.com/office/drawing/2014/main" id="{829E03AA-9838-4A4B-B38C-9CF8C9D103E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52400"/>
            <a:ext cx="4823460" cy="3048000"/>
          </a:xfrm>
          <a:prstGeom prst="rect">
            <a:avLst/>
          </a:prstGeom>
          <a:noFill/>
          <a:ln>
            <a:noFill/>
          </a:ln>
        </p:spPr>
      </p:pic>
      <p:pic>
        <p:nvPicPr>
          <p:cNvPr id="3" name="Picture 2" descr="C:\Users\KAUSAR\AppData\Local\Microsoft\Windows\INetCache\Content.MSO\B5C66723.tmp">
            <a:extLst>
              <a:ext uri="{FF2B5EF4-FFF2-40B4-BE49-F238E27FC236}">
                <a16:creationId xmlns:a16="http://schemas.microsoft.com/office/drawing/2014/main" id="{FC921048-51C3-48E8-B5EF-70EE224C332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464767"/>
            <a:ext cx="5052060" cy="3200400"/>
          </a:xfrm>
          <a:prstGeom prst="rect">
            <a:avLst/>
          </a:prstGeom>
          <a:noFill/>
          <a:ln>
            <a:noFill/>
          </a:ln>
        </p:spPr>
      </p:pic>
    </p:spTree>
    <p:extLst>
      <p:ext uri="{BB962C8B-B14F-4D97-AF65-F5344CB8AC3E}">
        <p14:creationId xmlns:p14="http://schemas.microsoft.com/office/powerpoint/2010/main" val="1525045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r>
              <a:rPr lang="en-US" sz="3600" b="1" dirty="0">
                <a:solidFill>
                  <a:srgbClr val="0070C0"/>
                </a:solidFill>
              </a:rPr>
              <a:t>The nature of stress</a:t>
            </a:r>
          </a:p>
        </p:txBody>
      </p:sp>
      <p:sp>
        <p:nvSpPr>
          <p:cNvPr id="3" name="Content Placeholder 2"/>
          <p:cNvSpPr>
            <a:spLocks noGrp="1"/>
          </p:cNvSpPr>
          <p:nvPr>
            <p:ph sz="quarter" idx="1"/>
          </p:nvPr>
        </p:nvSpPr>
        <p:spPr>
          <a:xfrm>
            <a:off x="457200" y="1371600"/>
            <a:ext cx="7467600" cy="5257800"/>
          </a:xfrm>
        </p:spPr>
        <p:txBody>
          <a:bodyPr/>
          <a:lstStyle/>
          <a:p>
            <a:r>
              <a:rPr lang="en-US" b="1" dirty="0">
                <a:solidFill>
                  <a:srgbClr val="FF0000"/>
                </a:solidFill>
              </a:rPr>
              <a:t>Stress and Job Performance</a:t>
            </a:r>
            <a:r>
              <a:rPr lang="en-US" dirty="0"/>
              <a:t>:</a:t>
            </a:r>
          </a:p>
          <a:p>
            <a:pPr marL="457200" indent="-457200">
              <a:buFont typeface="Wingdings" pitchFamily="2" charset="2"/>
              <a:buChar char="Ø"/>
            </a:pPr>
            <a:r>
              <a:rPr lang="en-US" dirty="0"/>
              <a:t>Stress can be constructive or destructive:</a:t>
            </a:r>
          </a:p>
          <a:p>
            <a:pPr marL="457200" indent="-457200">
              <a:buNone/>
            </a:pPr>
            <a:r>
              <a:rPr lang="en-US" dirty="0"/>
              <a:t>      As stress increases performance also improves as the individual gathers  resources to meet the new requirement . Thus stress is </a:t>
            </a:r>
            <a:r>
              <a:rPr lang="en-US" b="1" dirty="0"/>
              <a:t>constructive </a:t>
            </a:r>
            <a:r>
              <a:rPr lang="en-US" dirty="0"/>
              <a:t>in nature.</a:t>
            </a:r>
          </a:p>
          <a:p>
            <a:pPr marL="457200" indent="-457200">
              <a:buFont typeface="Wingdings" pitchFamily="2" charset="2"/>
              <a:buChar char="Ø"/>
            </a:pPr>
            <a:r>
              <a:rPr lang="en-US" dirty="0"/>
              <a:t>Too much stress leads to tension , anxiety  and low performance. The person is unable to make </a:t>
            </a:r>
          </a:p>
          <a:p>
            <a:pPr marL="457200" indent="-457200">
              <a:buNone/>
            </a:pPr>
            <a:r>
              <a:rPr lang="en-US" dirty="0"/>
              <a:t>	decisions . And if the stress level increases the performance becomes zero. There Stress becomes </a:t>
            </a:r>
            <a:r>
              <a:rPr lang="en-US" b="1" dirty="0"/>
              <a:t>destructive </a:t>
            </a:r>
            <a:r>
              <a:rPr lang="en-US" dirty="0"/>
              <a:t>in nature when the level of stress becomes excessive.</a:t>
            </a:r>
          </a:p>
          <a:p>
            <a:pPr marL="457200" indent="-457200">
              <a:buNone/>
            </a:pPr>
            <a:endParaRPr lang="en-US" dirty="0"/>
          </a:p>
          <a:p>
            <a:pPr marL="457200" indent="-457200">
              <a:buNone/>
            </a:pPr>
            <a:endParaRPr lang="en-US" dirty="0"/>
          </a:p>
          <a:p>
            <a:pPr marL="457200" indent="-457200">
              <a:buFont typeface="+mj-lt"/>
              <a:buAutoNum type="arabicPeriod"/>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b="1" dirty="0">
                <a:solidFill>
                  <a:srgbClr val="0070C0"/>
                </a:solidFill>
              </a:rPr>
              <a:t>Stress vulnerability</a:t>
            </a:r>
          </a:p>
        </p:txBody>
      </p:sp>
      <p:sp>
        <p:nvSpPr>
          <p:cNvPr id="3" name="Content Placeholder 2"/>
          <p:cNvSpPr>
            <a:spLocks noGrp="1"/>
          </p:cNvSpPr>
          <p:nvPr>
            <p:ph sz="quarter" idx="1"/>
          </p:nvPr>
        </p:nvSpPr>
        <p:spPr>
          <a:xfrm>
            <a:off x="457200" y="990600"/>
            <a:ext cx="7467600" cy="5483352"/>
          </a:xfrm>
        </p:spPr>
        <p:txBody>
          <a:bodyPr>
            <a:normAutofit/>
          </a:bodyPr>
          <a:lstStyle/>
          <a:p>
            <a:pPr algn="just"/>
            <a:r>
              <a:rPr lang="en-US" sz="3200" b="1" dirty="0">
                <a:solidFill>
                  <a:srgbClr val="FF0000"/>
                </a:solidFill>
              </a:rPr>
              <a:t>Stress threshold:  </a:t>
            </a:r>
            <a:r>
              <a:rPr lang="en-US" dirty="0"/>
              <a:t>stress threshold is the level of stress that the person can tolerate before negative feelings about stress occurs and has an adverse effect on performance.</a:t>
            </a:r>
          </a:p>
          <a:p>
            <a:pPr algn="just">
              <a:buNone/>
            </a:pPr>
            <a:endParaRPr lang="en-US" dirty="0"/>
          </a:p>
          <a:p>
            <a:pPr algn="just"/>
            <a:r>
              <a:rPr lang="en-US" sz="3600" b="1" dirty="0">
                <a:solidFill>
                  <a:srgbClr val="FF0000"/>
                </a:solidFill>
              </a:rPr>
              <a:t>Perceived control </a:t>
            </a:r>
            <a:r>
              <a:rPr lang="en-US" dirty="0"/>
              <a:t>: The way one thinks is the way one feels ,Employees  who have independence , autonomy and freedom to make decisions in their work  place are able to handle stress better.  How a person perceives at the situation and what he thinks about it will determine whether an individual will experience stress or not.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0BDB0-4309-47BD-9C32-B107A1CD9D7A}"/>
              </a:ext>
            </a:extLst>
          </p:cNvPr>
          <p:cNvSpPr>
            <a:spLocks noGrp="1"/>
          </p:cNvSpPr>
          <p:nvPr>
            <p:ph type="title"/>
          </p:nvPr>
        </p:nvSpPr>
        <p:spPr/>
        <p:txBody>
          <a:bodyPr/>
          <a:lstStyle/>
          <a:p>
            <a:r>
              <a:rPr lang="en-US" dirty="0"/>
              <a:t>CAUSES OF STRESS</a:t>
            </a:r>
            <a:endParaRPr lang="en-IN" dirty="0"/>
          </a:p>
        </p:txBody>
      </p:sp>
      <p:pic>
        <p:nvPicPr>
          <p:cNvPr id="4" name="Content Placeholder 3" descr="Image result for ORGANIZATIONAL STRESS">
            <a:extLst>
              <a:ext uri="{FF2B5EF4-FFF2-40B4-BE49-F238E27FC236}">
                <a16:creationId xmlns:a16="http://schemas.microsoft.com/office/drawing/2014/main" id="{661F18AB-6E64-4CB0-8ED5-5B9BC4368F9D}"/>
              </a:ext>
            </a:extLst>
          </p:cNvPr>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7086599" cy="4873625"/>
          </a:xfrm>
          <a:prstGeom prst="rect">
            <a:avLst/>
          </a:prstGeom>
          <a:noFill/>
          <a:ln>
            <a:noFill/>
          </a:ln>
        </p:spPr>
      </p:pic>
    </p:spTree>
    <p:extLst>
      <p:ext uri="{BB962C8B-B14F-4D97-AF65-F5344CB8AC3E}">
        <p14:creationId xmlns:p14="http://schemas.microsoft.com/office/powerpoint/2010/main" val="1371221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467600" cy="1143000"/>
          </a:xfrm>
        </p:spPr>
        <p:txBody>
          <a:bodyPr/>
          <a:lstStyle/>
          <a:p>
            <a:r>
              <a:rPr lang="en-US" b="1" dirty="0">
                <a:solidFill>
                  <a:srgbClr val="002060"/>
                </a:solidFill>
              </a:rPr>
              <a:t>Stress Tools </a:t>
            </a:r>
          </a:p>
        </p:txBody>
      </p:sp>
      <p:sp>
        <p:nvSpPr>
          <p:cNvPr id="3" name="Content Placeholder 2"/>
          <p:cNvSpPr>
            <a:spLocks noGrp="1"/>
          </p:cNvSpPr>
          <p:nvPr>
            <p:ph sz="quarter" idx="1"/>
          </p:nvPr>
        </p:nvSpPr>
        <p:spPr/>
        <p:txBody>
          <a:bodyPr>
            <a:normAutofit fontScale="92500" lnSpcReduction="20000"/>
          </a:bodyPr>
          <a:lstStyle/>
          <a:p>
            <a:pPr>
              <a:buNone/>
            </a:pPr>
            <a:r>
              <a:rPr lang="en-US" b="1" dirty="0"/>
              <a:t>	Management Standards Providing Guidance on How to Prevent Work-related Stressors</a:t>
            </a:r>
          </a:p>
          <a:p>
            <a:r>
              <a:rPr lang="en-US" dirty="0"/>
              <a:t> Workload </a:t>
            </a:r>
          </a:p>
          <a:p>
            <a:r>
              <a:rPr lang="en-US" dirty="0"/>
              <a:t> Job Insecurity 			</a:t>
            </a:r>
          </a:p>
          <a:p>
            <a:r>
              <a:rPr lang="en-US" dirty="0"/>
              <a:t>Team working </a:t>
            </a:r>
          </a:p>
          <a:p>
            <a:r>
              <a:rPr lang="en-US" dirty="0"/>
              <a:t>Performance feedback</a:t>
            </a:r>
          </a:p>
          <a:p>
            <a:r>
              <a:rPr lang="en-US" dirty="0"/>
              <a:t>Training &amp; development</a:t>
            </a:r>
          </a:p>
          <a:p>
            <a:r>
              <a:rPr lang="en-US" dirty="0"/>
              <a:t> Hours of work</a:t>
            </a:r>
          </a:p>
          <a:p>
            <a:r>
              <a:rPr lang="en-US" dirty="0"/>
              <a:t>Job design</a:t>
            </a:r>
          </a:p>
          <a:p>
            <a:r>
              <a:rPr lang="en-US" dirty="0"/>
              <a:t>Management support</a:t>
            </a:r>
          </a:p>
          <a:p>
            <a:r>
              <a:rPr lang="en-US" dirty="0"/>
              <a:t>Tools and equipment </a:t>
            </a:r>
          </a:p>
          <a:p>
            <a:r>
              <a:rPr lang="en-US" dirty="0"/>
              <a:t>Communication</a:t>
            </a:r>
          </a:p>
          <a:p>
            <a:r>
              <a:rPr lang="en-US" dirty="0"/>
              <a:t>Work-life balance</a:t>
            </a:r>
          </a:p>
          <a:p>
            <a:r>
              <a:rPr lang="en-US" dirty="0"/>
              <a:t>Effort-reward imbalance</a:t>
            </a:r>
          </a:p>
          <a:p>
            <a:endParaRPr lang="en-US" dirty="0"/>
          </a:p>
          <a:p>
            <a:endParaRPr lang="en-US" dirty="0"/>
          </a:p>
          <a:p>
            <a:endParaRPr lang="en-US" dirty="0"/>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HOW TO RELIEVE ORGANIZATIONAL STRESS">
            <a:extLst>
              <a:ext uri="{FF2B5EF4-FFF2-40B4-BE49-F238E27FC236}">
                <a16:creationId xmlns:a16="http://schemas.microsoft.com/office/drawing/2014/main" id="{06E7B540-5129-4687-AEEA-741B262E05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40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0811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629</TotalTime>
  <Words>869</Words>
  <Application>Microsoft Office PowerPoint</Application>
  <PresentationFormat>On-screen Show (4:3)</PresentationFormat>
  <Paragraphs>117</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Schoolbook</vt:lpstr>
      <vt:lpstr>Wingdings</vt:lpstr>
      <vt:lpstr>Wingdings 2</vt:lpstr>
      <vt:lpstr>Oriel</vt:lpstr>
      <vt:lpstr>   From shaikh kausar class : fybms  sub :  foundation of human skills  unit 4 </vt:lpstr>
      <vt:lpstr>PowerPoint Presentation</vt:lpstr>
      <vt:lpstr>DEFINITION OF ORGANIZATIONAL STRESS</vt:lpstr>
      <vt:lpstr>PowerPoint Presentation</vt:lpstr>
      <vt:lpstr>The nature of stress</vt:lpstr>
      <vt:lpstr>Stress vulnerability</vt:lpstr>
      <vt:lpstr>CAUSES OF STRESS</vt:lpstr>
      <vt:lpstr>Stress Tools </vt:lpstr>
      <vt:lpstr>PowerPoint Presentation</vt:lpstr>
      <vt:lpstr>An Organizational Approach to Managing Workplace Stress </vt:lpstr>
      <vt:lpstr>Managing Stress in the Workplace  </vt:lpstr>
      <vt:lpstr>Stress management</vt:lpstr>
      <vt:lpstr>Causes  of stress management</vt:lpstr>
      <vt:lpstr>Causes of work stress</vt:lpstr>
      <vt:lpstr>Other causes of stress</vt:lpstr>
      <vt:lpstr>Stress management at work place</vt:lpstr>
      <vt:lpstr>PowerPoint Presentation</vt:lpstr>
      <vt:lpstr>Business advantages of stress management: </vt:lpstr>
      <vt:lpstr>PowerPoint Presentation</vt:lpstr>
      <vt:lpstr>Disadvantages of stress</vt:lpstr>
      <vt:lpstr>PowerPoint Presentation</vt:lpstr>
      <vt:lpstr>PowerPoint Presentation</vt:lpstr>
      <vt:lpstr>PowerPoint Presentation</vt:lpstr>
      <vt:lpstr>From : kausar shaikh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stress</dc:title>
  <dc:creator>kausar</dc:creator>
  <cp:lastModifiedBy>SHARIQ SHAIKH</cp:lastModifiedBy>
  <cp:revision>61</cp:revision>
  <dcterms:created xsi:type="dcterms:W3CDTF">2018-10-13T13:39:04Z</dcterms:created>
  <dcterms:modified xsi:type="dcterms:W3CDTF">2019-10-13T18:14:58Z</dcterms:modified>
</cp:coreProperties>
</file>